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795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74" r:id="rId10"/>
    <p:sldId id="265" r:id="rId11"/>
    <p:sldId id="266" r:id="rId12"/>
    <p:sldId id="271" r:id="rId13"/>
    <p:sldId id="270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9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72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329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386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198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704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789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2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3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1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4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5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2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1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3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2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4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63"/>
          <a:stretch>
            <a:fillRect/>
          </a:stretch>
        </p:blipFill>
        <p:spPr bwMode="auto">
          <a:xfrm>
            <a:off x="2103727" y="-98561"/>
            <a:ext cx="1678565" cy="131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B0F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pic>
        <p:nvPicPr>
          <p:cNvPr id="1028" name="Picture 4" descr="43474ff915ca68143933d7cb39db05eb_X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2" t="33708" r="28453" b="35046"/>
          <a:stretch>
            <a:fillRect/>
          </a:stretch>
        </p:blipFill>
        <p:spPr bwMode="auto">
          <a:xfrm>
            <a:off x="9331037" y="52107"/>
            <a:ext cx="2618942" cy="101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B0F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325997" y="964688"/>
            <a:ext cx="9252853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CONTRALORIA SOCIAL 2021 </a:t>
            </a:r>
          </a:p>
          <a:p>
            <a:pPr algn="ctr"/>
            <a:r>
              <a:rPr lang="es-E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EN EL MARCO DEL PROGRAMA </a:t>
            </a:r>
            <a:r>
              <a:rPr lang="es-E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PARA EL DESARROLLO </a:t>
            </a:r>
          </a:p>
          <a:p>
            <a:pPr algn="ctr"/>
            <a:r>
              <a:rPr lang="es-E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PROFESIONAL DOCENTE(PRODEP) 2021</a:t>
            </a:r>
          </a:p>
        </p:txBody>
      </p:sp>
      <p:pic>
        <p:nvPicPr>
          <p:cNvPr id="1036" name="Picture 12" descr="Logotipo de CS 2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125" y="4497572"/>
            <a:ext cx="2537297" cy="227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B0F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pic>
        <p:nvPicPr>
          <p:cNvPr id="1026" name="Picture 2" descr="Comité de Contraloría Social del PRODEP-Tamaulipas | Secretaría de Educación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9" t="22162" r="25486"/>
          <a:stretch/>
        </p:blipFill>
        <p:spPr bwMode="auto">
          <a:xfrm>
            <a:off x="5412826" y="3145609"/>
            <a:ext cx="4151586" cy="334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10578" y="403441"/>
            <a:ext cx="316785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DOCUMENTOS NORMATIVOS </a:t>
            </a: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28973" y="1098978"/>
            <a:ext cx="89894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Esquema de contraloría social (</a:t>
            </a:r>
            <a:r>
              <a:rPr lang="es-MX" sz="2000" dirty="0">
                <a:latin typeface="Garamond" panose="02020404030301010803" pitchFamily="18" charset="0"/>
              </a:rPr>
              <a:t>Documento rector para planear, operar y dar seguimiento a las actividades de CS, para generar acciones de seguimiento, supervisión y vigilancia</a:t>
            </a:r>
            <a:r>
              <a:rPr lang="es-MX" sz="2000" dirty="0" smtClean="0">
                <a:latin typeface="Garamond" panose="02020404030301010803" pitchFamily="18" charset="0"/>
              </a:rPr>
              <a:t>.)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Guía operativa de la contraloría social(</a:t>
            </a:r>
            <a:r>
              <a:rPr lang="es-MX" sz="2000" dirty="0">
                <a:latin typeface="Garamond" panose="02020404030301010803" pitchFamily="18" charset="0"/>
              </a:rPr>
              <a:t>Es un documento que interpreta el mandato de los Lineamientos para la promoción y operación de la Contraloría Social en los programas federales de desarrollo social; o sea, indica como realizar las actividades de CS</a:t>
            </a:r>
            <a:r>
              <a:rPr lang="es-MX" sz="2000" dirty="0" smtClean="0">
                <a:latin typeface="Garamond" panose="02020404030301010803" pitchFamily="18" charset="0"/>
              </a:rPr>
              <a:t>.)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Programa anual de contraloría social (PATCS)(</a:t>
            </a:r>
            <a:r>
              <a:rPr lang="es-MX" sz="2000" dirty="0">
                <a:latin typeface="Garamond" panose="02020404030301010803" pitchFamily="18" charset="0"/>
              </a:rPr>
              <a:t>Documento que establece las actividades, los responsables, la unidad de medida, metas y el calendario de ejecución para promover la CS en el ejercicio, por parte de la Instancia </a:t>
            </a:r>
            <a:r>
              <a:rPr lang="es-MX" sz="2000" dirty="0" smtClean="0">
                <a:latin typeface="Garamond" panose="02020404030301010803" pitchFamily="18" charset="0"/>
              </a:rPr>
              <a:t>Normativa.</a:t>
            </a: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>
              <a:latin typeface="Garamond" panose="02020404030301010803" pitchFamily="18" charset="0"/>
            </a:endParaRPr>
          </a:p>
          <a:p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41248" y="403441"/>
            <a:ext cx="630653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FUNCIONES DEL RESPONSABLE DE CONTRALORIA SOCIAL </a:t>
            </a: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101" t="32068" r="11805" b="16118"/>
          <a:stretch/>
        </p:blipFill>
        <p:spPr>
          <a:xfrm>
            <a:off x="1666754" y="1620457"/>
            <a:ext cx="9155575" cy="35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102" t="24979" r="23765" b="18312"/>
          <a:stretch/>
        </p:blipFill>
        <p:spPr>
          <a:xfrm>
            <a:off x="1863524" y="625032"/>
            <a:ext cx="9005104" cy="50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14625" y="403441"/>
            <a:ext cx="655980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PROGRAMA ANUAL DE TRABAJO DE CONTRALORIA SOCIAL   </a:t>
            </a: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479" t="17375" r="19479" b="5189"/>
          <a:stretch/>
        </p:blipFill>
        <p:spPr>
          <a:xfrm>
            <a:off x="2091557" y="834328"/>
            <a:ext cx="9585436" cy="549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16841" y="226795"/>
            <a:ext cx="72907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PROGRAMA INSTITUCIONAL DE TRABAJO DE CONTRALORIA SOCIAL  </a:t>
            </a: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23" t="23293" r="8437" b="9889"/>
          <a:stretch/>
        </p:blipFill>
        <p:spPr>
          <a:xfrm>
            <a:off x="1735370" y="756744"/>
            <a:ext cx="10078257" cy="540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9997" y="1754260"/>
            <a:ext cx="5687776" cy="23237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FORMATOS</a:t>
            </a:r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65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657099" y="164449"/>
            <a:ext cx="276069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A2 MINUTA DE REUNION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768" t="18031" r="34609" b="10909"/>
          <a:stretch/>
        </p:blipFill>
        <p:spPr>
          <a:xfrm>
            <a:off x="4464509" y="832842"/>
            <a:ext cx="4954376" cy="58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755690" y="164449"/>
            <a:ext cx="256352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A3 ACTA DE REGISTRO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899" t="18116" r="34621" b="8351"/>
          <a:stretch/>
        </p:blipFill>
        <p:spPr>
          <a:xfrm>
            <a:off x="4454128" y="641503"/>
            <a:ext cx="4700383" cy="61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0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47774" y="228925"/>
            <a:ext cx="561083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A4  ACTA SUSTITUCIÓN DE INTEGRANTE DE COMITÉ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983" t="17704" r="34487" b="11713"/>
          <a:stretch/>
        </p:blipFill>
        <p:spPr>
          <a:xfrm>
            <a:off x="4067504" y="705979"/>
            <a:ext cx="4885428" cy="615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3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778877" y="206012"/>
            <a:ext cx="367600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A5  SOLICITUD DE INFORMACION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830" t="19658" r="34672" b="8441"/>
          <a:stretch/>
        </p:blipFill>
        <p:spPr>
          <a:xfrm>
            <a:off x="4351282" y="683066"/>
            <a:ext cx="4700067" cy="60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536815" y="-18335"/>
            <a:ext cx="10413164" cy="1382232"/>
            <a:chOff x="1536815" y="-18335"/>
            <a:chExt cx="10413164" cy="138223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63"/>
            <a:stretch>
              <a:fillRect/>
            </a:stretch>
          </p:blipFill>
          <p:spPr bwMode="auto">
            <a:xfrm>
              <a:off x="1536815" y="-18335"/>
              <a:ext cx="1678565" cy="1316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43474ff915ca68143933d7cb39db05eb_X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2" t="33708" r="28453" b="35046"/>
            <a:stretch>
              <a:fillRect/>
            </a:stretch>
          </p:blipFill>
          <p:spPr bwMode="auto">
            <a:xfrm>
              <a:off x="9331037" y="52106"/>
              <a:ext cx="2618942" cy="1246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6" name="Picture 12" descr="Logotipo de CS 2020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3" t="8651" r="14375" b="11595"/>
            <a:stretch/>
          </p:blipFill>
          <p:spPr bwMode="auto">
            <a:xfrm>
              <a:off x="5566143" y="-18335"/>
              <a:ext cx="1414130" cy="138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sp>
        <p:nvSpPr>
          <p:cNvPr id="7" name="Rectángulo 6"/>
          <p:cNvSpPr/>
          <p:nvPr/>
        </p:nvSpPr>
        <p:spPr>
          <a:xfrm>
            <a:off x="3138337" y="1377459"/>
            <a:ext cx="662873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 ¿</a:t>
            </a:r>
            <a:r>
              <a:rPr lang="es-E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QUE ES LA CONTRALORIA SOCIAL?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558363" y="2476599"/>
            <a:ext cx="6096000" cy="39408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es-MX" sz="2500" b="1" kern="1400" dirty="0">
                <a:latin typeface="Garamond" panose="02020404030301010803" pitchFamily="18" charset="0"/>
              </a:rPr>
              <a:t>De acuerdo al Artículo 69 de la Ley General de Desarrollo Social, se reconoce a la Contraloría Social como el mecanismo de los beneficiarios, de manera organizada, para verificar el cumplimiento de las metas y la correcta aplicación de los recursos públicos asignados a los programas de desarrollo social.</a:t>
            </a:r>
            <a:endParaRPr lang="es-MX" sz="2500" b="1" kern="1400" dirty="0"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s-MX" sz="1100" kern="1400" dirty="0">
                <a:solidFill>
                  <a:srgbClr val="4D4D4D"/>
                </a:solidFill>
                <a:latin typeface="Arial" panose="020B0604020202020204" pitchFamily="34" charset="0"/>
              </a:rPr>
              <a:t> </a:t>
            </a:r>
            <a:endParaRPr lang="es-MX" sz="1100" kern="1400" dirty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357" y="5433237"/>
            <a:ext cx="2766302" cy="14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200475" y="206012"/>
            <a:ext cx="283282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A6  INFORME DE COMITÉ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49" t="35338" r="48551" b="9610"/>
          <a:stretch/>
        </p:blipFill>
        <p:spPr>
          <a:xfrm>
            <a:off x="2354942" y="777659"/>
            <a:ext cx="8860057" cy="54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71" t="23485" r="55009" b="10758"/>
          <a:stretch/>
        </p:blipFill>
        <p:spPr>
          <a:xfrm>
            <a:off x="3660526" y="841663"/>
            <a:ext cx="5912738" cy="55695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93046" y="206012"/>
            <a:ext cx="564770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A7 INFORME DEL COMITÉ DE CONTRALORÍA SOCIAL </a:t>
            </a:r>
          </a:p>
        </p:txBody>
      </p:sp>
    </p:spTree>
    <p:extLst>
      <p:ext uri="{BB962C8B-B14F-4D97-AF65-F5344CB8AC3E}">
        <p14:creationId xmlns:p14="http://schemas.microsoft.com/office/powerpoint/2010/main" val="35161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08356" y="195621"/>
            <a:ext cx="4305708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A8 CEDULA DE QUEJAS Y DENUNCIAS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54" t="24532" r="56061" b="10615"/>
          <a:stretch/>
        </p:blipFill>
        <p:spPr>
          <a:xfrm>
            <a:off x="3983420" y="785061"/>
            <a:ext cx="5591503" cy="55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911" t="17827" r="29651" b="25850"/>
          <a:stretch/>
        </p:blipFill>
        <p:spPr>
          <a:xfrm>
            <a:off x="2070538" y="1082566"/>
            <a:ext cx="9080938" cy="508700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08356" y="195621"/>
            <a:ext cx="4305708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CONTROL DE QUEJAS Y DENUNCIAS</a:t>
            </a:r>
          </a:p>
        </p:txBody>
      </p:sp>
    </p:spTree>
    <p:extLst>
      <p:ext uri="{BB962C8B-B14F-4D97-AF65-F5344CB8AC3E}">
        <p14:creationId xmlns:p14="http://schemas.microsoft.com/office/powerpoint/2010/main" val="22675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670316" y="171947"/>
            <a:ext cx="32063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ATENCION A BENEFICIARIOS </a:t>
            </a: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085" t="37842" r="35943" b="13006"/>
          <a:stretch/>
        </p:blipFill>
        <p:spPr>
          <a:xfrm>
            <a:off x="3589125" y="819807"/>
            <a:ext cx="5936253" cy="58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00858"/>
              </p:ext>
            </p:extLst>
          </p:nvPr>
        </p:nvGraphicFramePr>
        <p:xfrm>
          <a:off x="2182762" y="573287"/>
          <a:ext cx="8480322" cy="6137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7768"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effectLst/>
                        </a:rPr>
                        <a:t>Atención Ciudadana en la Secretaría de la Función Pública</a:t>
                      </a:r>
                      <a:endParaRPr lang="es-MX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83" marR="2758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Denuncia Ciudadana de la Corrupción (SIDEC):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 https://sidec.funcionpublica.gob.mx/#!/ 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Vía correspondencia: Envía tu escrito a la Dirección General de Denuncias e Investigaciones de la Secretaría de la Función Pública en Av. Insurgentes Sur No. 1735, Piso 2 Ala Norte, Guadalupe </a:t>
                      </a:r>
                      <a:r>
                        <a:rPr lang="es-MX" sz="1500" dirty="0" err="1">
                          <a:solidFill>
                            <a:schemeClr val="tx1"/>
                          </a:solidFill>
                          <a:effectLst/>
                        </a:rPr>
                        <a:t>Inn</a:t>
                      </a: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, Álvaro Obregón, CP 01020, Ciudad de México.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Vía telefónica: En el interior de la República al 800 11 28 700 y en la Ciudad de México 55 2000 2000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Presencial: En el módulo 3 de la Secretaría de la Función Pública ubicado en Av. Insurgentes Sur 1735, PB, Guadalupe </a:t>
                      </a:r>
                      <a:r>
                        <a:rPr lang="es-MX" sz="1500" dirty="0" err="1">
                          <a:solidFill>
                            <a:schemeClr val="tx1"/>
                          </a:solidFill>
                          <a:effectLst/>
                        </a:rPr>
                        <a:t>Inn</a:t>
                      </a: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, Álvaro Obregón, Código Postal 01020, Ciudad de México.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Vía correo electrónico: contraloriasocial@funcionpublica.gob.mx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Plataforma: Ciudadanos Alertadores Internos y Externos de la Corrupción. La plataforma de alertadores está diseñada para atender casos graves de corrupción y/o en los que se requiere confidencialidad: https://alertadores.funcionpublica.gob.mx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Aplicación “Denuncia Ciudadana de la Corrupción”.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83" marR="2758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4016655" y="127702"/>
            <a:ext cx="4812536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SECRETARIA DE LA FUNCION PUBLICA (SFP)</a:t>
            </a:r>
          </a:p>
          <a:p>
            <a:pPr algn="ctr"/>
            <a:endParaRPr lang="es-ES" sz="25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3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536815" y="-18335"/>
            <a:ext cx="10413164" cy="1382232"/>
            <a:chOff x="1536815" y="-18335"/>
            <a:chExt cx="10413164" cy="138223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63"/>
            <a:stretch>
              <a:fillRect/>
            </a:stretch>
          </p:blipFill>
          <p:spPr bwMode="auto">
            <a:xfrm>
              <a:off x="1536815" y="-18335"/>
              <a:ext cx="1678565" cy="1316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43474ff915ca68143933d7cb39db05eb_X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2" t="33708" r="28453" b="35046"/>
            <a:stretch>
              <a:fillRect/>
            </a:stretch>
          </p:blipFill>
          <p:spPr bwMode="auto">
            <a:xfrm>
              <a:off x="9331037" y="52106"/>
              <a:ext cx="2618942" cy="1246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7" name="Picture 12" descr="Logotipo de CS 2020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3" t="8651" r="14375" b="11595"/>
            <a:stretch/>
          </p:blipFill>
          <p:spPr bwMode="auto">
            <a:xfrm>
              <a:off x="5566143" y="-18335"/>
              <a:ext cx="1414130" cy="138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sp>
        <p:nvSpPr>
          <p:cNvPr id="8" name="Rectángulo 7"/>
          <p:cNvSpPr/>
          <p:nvPr/>
        </p:nvSpPr>
        <p:spPr>
          <a:xfrm>
            <a:off x="6180837" y="1377459"/>
            <a:ext cx="54373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 </a:t>
            </a:r>
            <a:endParaRPr lang="es-E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084202" y="1345802"/>
            <a:ext cx="436850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OBJETIVO DE LA CONTRALORIA SOCIAL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856614" y="1822856"/>
            <a:ext cx="6474424" cy="3280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latin typeface="Garamond" panose="02020404030301010803" pitchFamily="18" charset="0"/>
              </a:rPr>
              <a:t>Conocer los criterios generales para el cumplimiento de las disposiciones en materia de la promoción de Contraloría Social (CS) 2020, para que los beneficiarios o Integrantes del comité(s) vigilen la aplicación correcta de los recursos públicos federales asignados a las Instancias Ejecutoras durante el ejercicio fiscal 2019 para el PFCE y en 2020 para el PROFEXCE y PPS.</a:t>
            </a:r>
          </a:p>
        </p:txBody>
      </p:sp>
    </p:spTree>
    <p:extLst>
      <p:ext uri="{BB962C8B-B14F-4D97-AF65-F5344CB8AC3E}">
        <p14:creationId xmlns:p14="http://schemas.microsoft.com/office/powerpoint/2010/main" val="42314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66389" y="1345802"/>
            <a:ext cx="460414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BENEFICIOS DE LA CONTRALORIA SOCIAL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536815" y="-18335"/>
            <a:ext cx="10413164" cy="1382232"/>
            <a:chOff x="1536815" y="-18335"/>
            <a:chExt cx="10413164" cy="138223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63"/>
            <a:stretch>
              <a:fillRect/>
            </a:stretch>
          </p:blipFill>
          <p:spPr bwMode="auto">
            <a:xfrm>
              <a:off x="1536815" y="-18335"/>
              <a:ext cx="1678565" cy="1316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8" name="Picture 4" descr="43474ff915ca68143933d7cb39db05eb_X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2" t="33708" r="28453" b="35046"/>
            <a:stretch>
              <a:fillRect/>
            </a:stretch>
          </p:blipFill>
          <p:spPr bwMode="auto">
            <a:xfrm>
              <a:off x="9331037" y="52106"/>
              <a:ext cx="2618942" cy="1246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9" name="Picture 12" descr="Logotipo de CS 2020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3" t="8651" r="14375" b="11595"/>
            <a:stretch/>
          </p:blipFill>
          <p:spPr bwMode="auto">
            <a:xfrm>
              <a:off x="5566143" y="-18335"/>
              <a:ext cx="1414130" cy="138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1651091" y="2283541"/>
            <a:ext cx="89894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 </a:t>
            </a:r>
            <a:r>
              <a:rPr lang="es-MX" sz="2000" b="1" dirty="0">
                <a:latin typeface="Garamond" panose="02020404030301010803" pitchFamily="18" charset="0"/>
              </a:rPr>
              <a:t>Mecanismo de vigilancia de los recursos </a:t>
            </a:r>
            <a:r>
              <a:rPr lang="es-MX" sz="2000" b="1" dirty="0" smtClean="0">
                <a:latin typeface="Garamond" panose="02020404030301010803" pitchFamily="18" charset="0"/>
              </a:rPr>
              <a:t>públicos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  </a:t>
            </a:r>
            <a:r>
              <a:rPr lang="es-MX" sz="2000" b="1" dirty="0">
                <a:latin typeface="Garamond" panose="02020404030301010803" pitchFamily="18" charset="0"/>
              </a:rPr>
              <a:t>Establece compromisos y corresponsabilidad entre la Ciudadanía y los tres órdenes de Gobierno </a:t>
            </a: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 </a:t>
            </a:r>
            <a:r>
              <a:rPr lang="es-MX" sz="2000" b="1" dirty="0">
                <a:latin typeface="Garamond" panose="02020404030301010803" pitchFamily="18" charset="0"/>
              </a:rPr>
              <a:t>Incentiva y fortalece la participación </a:t>
            </a:r>
            <a:r>
              <a:rPr lang="es-MX" sz="2000" b="1" dirty="0" smtClean="0">
                <a:latin typeface="Garamond" panose="02020404030301010803" pitchFamily="18" charset="0"/>
              </a:rPr>
              <a:t>social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 Verifica </a:t>
            </a:r>
            <a:r>
              <a:rPr lang="es-MX" sz="2000" b="1" dirty="0">
                <a:latin typeface="Garamond" panose="02020404030301010803" pitchFamily="18" charset="0"/>
              </a:rPr>
              <a:t>que los programas de desarrollo social cumplan con sus </a:t>
            </a:r>
            <a:r>
              <a:rPr lang="es-MX" sz="2000" b="1" dirty="0" smtClean="0">
                <a:latin typeface="Garamond" panose="02020404030301010803" pitchFamily="18" charset="0"/>
              </a:rPr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  </a:t>
            </a:r>
            <a:r>
              <a:rPr lang="es-MX" sz="2000" b="1" dirty="0">
                <a:latin typeface="Garamond" panose="02020404030301010803" pitchFamily="18" charset="0"/>
              </a:rPr>
              <a:t>Ofrece flexibilidad en la operación de cada </a:t>
            </a:r>
            <a:r>
              <a:rPr lang="es-MX" sz="2000" b="1" dirty="0" smtClean="0">
                <a:latin typeface="Garamond" panose="02020404030301010803" pitchFamily="18" charset="0"/>
              </a:rPr>
              <a:t>programa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  </a:t>
            </a:r>
            <a:r>
              <a:rPr lang="es-MX" sz="2000" b="1" dirty="0">
                <a:latin typeface="Garamond" panose="02020404030301010803" pitchFamily="18" charset="0"/>
              </a:rPr>
              <a:t>Diseña e implementa estrategias </a:t>
            </a: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Los </a:t>
            </a:r>
            <a:r>
              <a:rPr lang="es-MX" sz="2000" b="1" dirty="0">
                <a:latin typeface="Garamond" panose="02020404030301010803" pitchFamily="18" charset="0"/>
              </a:rPr>
              <a:t>beneficiarios reciben mayor orientación e información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1" t="58638" r="40085"/>
          <a:stretch/>
        </p:blipFill>
        <p:spPr>
          <a:xfrm>
            <a:off x="7506586" y="1345802"/>
            <a:ext cx="2392327" cy="16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14146" y="1314886"/>
            <a:ext cx="7135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¿</a:t>
            </a:r>
            <a:r>
              <a:rPr lang="es-E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QUE ES EL COMITÉ DE CONTRALORIA SOCIAL?</a:t>
            </a:r>
            <a:endParaRPr lang="es-MX" sz="3600" dirty="0"/>
          </a:p>
        </p:txBody>
      </p:sp>
      <p:sp>
        <p:nvSpPr>
          <p:cNvPr id="7" name="Rectángulo 6"/>
          <p:cNvSpPr/>
          <p:nvPr/>
        </p:nvSpPr>
        <p:spPr>
          <a:xfrm>
            <a:off x="1288473" y="1824396"/>
            <a:ext cx="103285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 smtClean="0">
                <a:latin typeface="Garamond" panose="02020404030301010803" pitchFamily="18" charset="0"/>
              </a:rPr>
              <a:t>Son las formas de organización social </a:t>
            </a:r>
            <a:r>
              <a:rPr lang="es-MX" sz="2000" b="1" dirty="0">
                <a:latin typeface="Garamond" panose="02020404030301010803" pitchFamily="18" charset="0"/>
              </a:rPr>
              <a:t> constituida por los beneficiarios de los programas de desarrollo social a cargo de las dependencias y entidades de la Administración Pública Federal, para el seguimiento, supervisión y vigilancia de la ejecución de dichos Programas, con relación al </a:t>
            </a:r>
            <a:r>
              <a:rPr lang="es-MX" sz="2000" b="1" dirty="0" smtClean="0">
                <a:latin typeface="Garamond" panose="02020404030301010803" pitchFamily="18" charset="0"/>
              </a:rPr>
              <a:t>cumplimiento de las metas  y acciones comprometidas en estos, así como la correcta aplicación de los recursos.</a:t>
            </a:r>
          </a:p>
          <a:p>
            <a:pPr algn="just">
              <a:lnSpc>
                <a:spcPct val="150000"/>
              </a:lnSpc>
            </a:pPr>
            <a:r>
              <a:rPr lang="es-MX" sz="2000" b="1" dirty="0" smtClean="0">
                <a:latin typeface="Garamond" panose="02020404030301010803" pitchFamily="18" charset="0"/>
              </a:rPr>
              <a:t> </a:t>
            </a:r>
            <a:endParaRPr lang="es-MX" sz="2000" b="1" dirty="0">
              <a:latin typeface="Garamond" panose="02020404030301010803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39554" y="4131042"/>
            <a:ext cx="13516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Objetivo </a:t>
            </a:r>
            <a:endParaRPr lang="es-MX" sz="3000" dirty="0"/>
          </a:p>
        </p:txBody>
      </p:sp>
      <p:sp>
        <p:nvSpPr>
          <p:cNvPr id="12" name="Rectángulo 11"/>
          <p:cNvSpPr/>
          <p:nvPr/>
        </p:nvSpPr>
        <p:spPr>
          <a:xfrm>
            <a:off x="2680857" y="4675463"/>
            <a:ext cx="6650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 smtClean="0">
                <a:latin typeface="Garamond" panose="02020404030301010803" pitchFamily="18" charset="0"/>
              </a:rPr>
              <a:t>Dar seguimiento, supervisión y vigilancia del cumplimiento de las metas y acciones comprometidas en el programa federal social y vigilar la correcta aplicación de los recursos asignados. </a:t>
            </a:r>
            <a:endParaRPr lang="es-MX" sz="2000" b="1" dirty="0">
              <a:latin typeface="Garamond" panose="02020404030301010803" pitchFamily="18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536815" y="-18335"/>
            <a:ext cx="10413164" cy="1382232"/>
            <a:chOff x="1536815" y="-18335"/>
            <a:chExt cx="10413164" cy="1382232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63"/>
            <a:stretch>
              <a:fillRect/>
            </a:stretch>
          </p:blipFill>
          <p:spPr bwMode="auto">
            <a:xfrm>
              <a:off x="1536815" y="-18335"/>
              <a:ext cx="1678565" cy="1316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15" name="Picture 4" descr="43474ff915ca68143933d7cb39db05eb_X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2" t="33708" r="28453" b="35046"/>
            <a:stretch>
              <a:fillRect/>
            </a:stretch>
          </p:blipFill>
          <p:spPr bwMode="auto">
            <a:xfrm>
              <a:off x="9331037" y="52106"/>
              <a:ext cx="2618942" cy="1246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16" name="Picture 12" descr="Logotipo de CS 2020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3" t="8651" r="14375" b="11595"/>
            <a:stretch/>
          </p:blipFill>
          <p:spPr bwMode="auto">
            <a:xfrm>
              <a:off x="5566143" y="-18335"/>
              <a:ext cx="1414130" cy="138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51688" r="-686" b="130"/>
          <a:stretch/>
        </p:blipFill>
        <p:spPr>
          <a:xfrm>
            <a:off x="9766621" y="4408041"/>
            <a:ext cx="1974273" cy="19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17044" y="985332"/>
            <a:ext cx="645881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QUIENES CONFORMAN EL COMITÉ DE CONTRALORIA SOCIAL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98864" y="1377587"/>
            <a:ext cx="1032856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latin typeface="Garamond" panose="02020404030301010803" pitchFamily="18" charset="0"/>
              </a:rPr>
              <a:t> Deberán ser elegidos </a:t>
            </a:r>
            <a:r>
              <a:rPr lang="es-MX" sz="2000" b="1" dirty="0" smtClean="0">
                <a:latin typeface="Garamond" panose="02020404030301010803" pitchFamily="18" charset="0"/>
              </a:rPr>
              <a:t>mediante una </a:t>
            </a:r>
            <a:r>
              <a:rPr lang="es-MX" sz="2000" b="1" dirty="0">
                <a:latin typeface="Garamond" panose="02020404030301010803" pitchFamily="18" charset="0"/>
              </a:rPr>
              <a:t>convocatoria pública abierta entre Profesores de Tiempo Completo y cuerpos académicos </a:t>
            </a:r>
            <a:r>
              <a:rPr lang="es-MX" sz="2000" b="1" dirty="0" smtClean="0">
                <a:latin typeface="Garamond" panose="02020404030301010803" pitchFamily="18" charset="0"/>
              </a:rPr>
              <a:t>de </a:t>
            </a:r>
            <a:r>
              <a:rPr lang="es-MX" sz="2000" b="1" dirty="0">
                <a:latin typeface="Garamond" panose="02020404030301010803" pitchFamily="18" charset="0"/>
              </a:rPr>
              <a:t>la </a:t>
            </a:r>
            <a:r>
              <a:rPr lang="es-MX" sz="2000" b="1" dirty="0" smtClean="0">
                <a:latin typeface="Garamond" panose="02020404030301010803" pitchFamily="18" charset="0"/>
              </a:rPr>
              <a:t>IE, quedan </a:t>
            </a:r>
            <a:r>
              <a:rPr lang="es-MX" sz="2000" b="1" dirty="0">
                <a:latin typeface="Garamond" panose="02020404030301010803" pitchFamily="18" charset="0"/>
              </a:rPr>
              <a:t>excluidos de participar todos aquellos que </a:t>
            </a:r>
            <a:r>
              <a:rPr lang="es-MX" sz="2000" b="1" dirty="0" smtClean="0">
                <a:latin typeface="Garamond" panose="02020404030301010803" pitchFamily="18" charset="0"/>
              </a:rPr>
              <a:t>se encuentran </a:t>
            </a:r>
            <a:r>
              <a:rPr lang="es-MX" sz="2000" b="1" dirty="0">
                <a:latin typeface="Garamond" panose="02020404030301010803" pitchFamily="18" charset="0"/>
              </a:rPr>
              <a:t>relacionados activamente en el ejercicio </a:t>
            </a:r>
            <a:r>
              <a:rPr lang="es-MX" sz="2000" b="1" dirty="0" smtClean="0">
                <a:latin typeface="Garamond" panose="02020404030301010803" pitchFamily="18" charset="0"/>
              </a:rPr>
              <a:t>del recurso</a:t>
            </a:r>
            <a:r>
              <a:rPr lang="es-MX" sz="2000" b="1" dirty="0">
                <a:latin typeface="Garamond" panose="02020404030301010803" pitchFamily="18" charset="0"/>
              </a:rPr>
              <a:t>. El mismo comité puede ser el mismo en </a:t>
            </a:r>
            <a:r>
              <a:rPr lang="es-MX" sz="2000" b="1" dirty="0" smtClean="0">
                <a:latin typeface="Garamond" panose="02020404030301010803" pitchFamily="18" charset="0"/>
              </a:rPr>
              <a:t>otro programa</a:t>
            </a:r>
            <a:r>
              <a:rPr lang="es-MX" sz="2000" b="1" dirty="0">
                <a:latin typeface="Garamond" panose="02020404030301010803" pitchFamily="18" charset="0"/>
              </a:rPr>
              <a:t>, siempre y cuando sean los mismos beneficiarios</a:t>
            </a:r>
            <a:r>
              <a:rPr lang="es-MX" sz="2000" b="1" dirty="0" smtClean="0">
                <a:latin typeface="Garamond" panose="02020404030301010803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3000" b="1" dirty="0" smtClean="0">
                <a:latin typeface="Garamond" panose="02020404030301010803" pitchFamily="18" charset="0"/>
              </a:rPr>
              <a:t>Número </a:t>
            </a:r>
            <a:r>
              <a:rPr lang="es-MX" sz="3000" b="1" dirty="0">
                <a:latin typeface="Garamond" panose="02020404030301010803" pitchFamily="18" charset="0"/>
              </a:rPr>
              <a:t>de integrantes: </a:t>
            </a:r>
            <a:r>
              <a:rPr lang="es-MX" sz="2000" b="1" dirty="0">
                <a:latin typeface="Garamond" panose="02020404030301010803" pitchFamily="18" charset="0"/>
              </a:rPr>
              <a:t>: Será de mínimo dos promoviendo la participación </a:t>
            </a:r>
          </a:p>
          <a:p>
            <a:pPr algn="just">
              <a:lnSpc>
                <a:spcPct val="150000"/>
              </a:lnSpc>
            </a:pPr>
            <a:r>
              <a:rPr lang="es-MX" sz="2000" b="1" dirty="0">
                <a:latin typeface="Garamond" panose="02020404030301010803" pitchFamily="18" charset="0"/>
              </a:rPr>
              <a:t>equitativa de hombres y mujeres.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445" y="5264497"/>
            <a:ext cx="2577837" cy="143764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298864" y="32307"/>
            <a:ext cx="10796154" cy="953025"/>
            <a:chOff x="1536815" y="-18335"/>
            <a:chExt cx="10413164" cy="138223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63"/>
            <a:stretch>
              <a:fillRect/>
            </a:stretch>
          </p:blipFill>
          <p:spPr bwMode="auto">
            <a:xfrm>
              <a:off x="1536815" y="-18335"/>
              <a:ext cx="1678565" cy="1316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43474ff915ca68143933d7cb39db05eb_X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2" t="33708" r="28453" b="35046"/>
            <a:stretch>
              <a:fillRect/>
            </a:stretch>
          </p:blipFill>
          <p:spPr bwMode="auto">
            <a:xfrm>
              <a:off x="9331037" y="52106"/>
              <a:ext cx="2618942" cy="1246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10" name="Picture 12" descr="Logotipo de CS 2020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3" t="8651" r="14375" b="11595"/>
            <a:stretch/>
          </p:blipFill>
          <p:spPr bwMode="auto">
            <a:xfrm>
              <a:off x="5566143" y="-18335"/>
              <a:ext cx="1414130" cy="138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2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06326" y="78575"/>
            <a:ext cx="58753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PRINCIPALES ACTIVIDADES DEL COMITÉ DE CONTRALORIA SOCIAL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31372" y="-72736"/>
            <a:ext cx="10411691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600" dirty="0">
              <a:latin typeface="Garamond" panose="02020404030301010803" pitchFamily="18" charset="0"/>
            </a:endParaRPr>
          </a:p>
          <a:p>
            <a:r>
              <a:rPr lang="es-MX" sz="1600" b="1" dirty="0" smtClean="0">
                <a:latin typeface="Garamond" panose="02020404030301010803" pitchFamily="18" charset="0"/>
              </a:rPr>
              <a:t>Vigilar </a:t>
            </a:r>
            <a:r>
              <a:rPr lang="es-MX" sz="1600" b="1" dirty="0">
                <a:latin typeface="Garamond" panose="02020404030301010803" pitchFamily="18" charset="0"/>
              </a:rPr>
              <a:t>que</a:t>
            </a:r>
            <a:r>
              <a:rPr lang="es-MX" sz="1600" b="1" dirty="0" smtClean="0">
                <a:latin typeface="Garamond" panose="02020404030301010803" pitchFamily="18" charset="0"/>
              </a:rPr>
              <a:t>:</a:t>
            </a:r>
          </a:p>
          <a:p>
            <a:endParaRPr lang="es-MX" sz="1600" b="1" dirty="0" smtClean="0">
              <a:latin typeface="Garamond" panose="02020404030301010803" pitchFamily="18" charset="0"/>
            </a:endParaRPr>
          </a:p>
          <a:p>
            <a:r>
              <a:rPr lang="es-MX" sz="1600" b="1" dirty="0" smtClean="0">
                <a:latin typeface="Garamond" panose="02020404030301010803" pitchFamily="18" charset="0"/>
              </a:rPr>
              <a:t> </a:t>
            </a:r>
            <a:r>
              <a:rPr lang="es-MX" sz="1500" b="1" dirty="0">
                <a:latin typeface="Garamond" panose="02020404030301010803" pitchFamily="18" charset="0"/>
              </a:rPr>
              <a:t>a) Se difunda información suficiente, veraz y oportuna sobre la operación del programa federal</a:t>
            </a:r>
            <a:r>
              <a:rPr lang="es-MX" sz="1500" b="1" dirty="0" smtClean="0">
                <a:latin typeface="Garamond" panose="02020404030301010803" pitchFamily="18" charset="0"/>
              </a:rPr>
              <a:t>.</a:t>
            </a: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 </a:t>
            </a:r>
            <a:r>
              <a:rPr lang="es-MX" sz="1500" b="1" dirty="0">
                <a:latin typeface="Garamond" panose="02020404030301010803" pitchFamily="18" charset="0"/>
              </a:rPr>
              <a:t>b) El ejercicio de los recursos públicos para las obras, apoyos o servicios sea oportuno, transparente y con apego a lo establecido en las reglas de operación y, en su caso, en la normatividad aplicable</a:t>
            </a:r>
            <a:r>
              <a:rPr lang="es-MX" sz="1500" b="1" dirty="0" smtClean="0">
                <a:latin typeface="Garamond" panose="02020404030301010803" pitchFamily="18" charset="0"/>
              </a:rPr>
              <a:t>.</a:t>
            </a: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 </a:t>
            </a:r>
            <a:r>
              <a:rPr lang="es-MX" sz="1500" b="1" dirty="0">
                <a:latin typeface="Garamond" panose="02020404030301010803" pitchFamily="18" charset="0"/>
              </a:rPr>
              <a:t>c) Los beneficiarios del programa federal cumplan con los requisitos de acuerdo a la normatividad </a:t>
            </a:r>
            <a:r>
              <a:rPr lang="es-MX" sz="1500" b="1" dirty="0" smtClean="0">
                <a:latin typeface="Garamond" panose="02020404030301010803" pitchFamily="18" charset="0"/>
              </a:rPr>
              <a:t>aplicable</a:t>
            </a: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d</a:t>
            </a:r>
            <a:r>
              <a:rPr lang="es-MX" sz="1500" b="1" dirty="0">
                <a:latin typeface="Garamond" panose="02020404030301010803" pitchFamily="18" charset="0"/>
              </a:rPr>
              <a:t>) Se cumpla con los períodos de ejecución de las obras o de la entrega de los apoyos o servicios</a:t>
            </a:r>
            <a:r>
              <a:rPr lang="es-MX" sz="1500" b="1" dirty="0" smtClean="0">
                <a:latin typeface="Garamond" panose="02020404030301010803" pitchFamily="18" charset="0"/>
              </a:rPr>
              <a:t>.</a:t>
            </a: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 </a:t>
            </a:r>
            <a:r>
              <a:rPr lang="es-MX" sz="1500" b="1" dirty="0">
                <a:latin typeface="Garamond" panose="02020404030301010803" pitchFamily="18" charset="0"/>
              </a:rPr>
              <a:t>e) Exista documentación comprobatoria del ejercicio de los recursos públicos y de la entrega de las obras, apoyos o servicios. </a:t>
            </a:r>
            <a:endParaRPr lang="es-MX" sz="1500" b="1" dirty="0" smtClean="0">
              <a:latin typeface="Garamond" panose="02020404030301010803" pitchFamily="18" charset="0"/>
            </a:endParaRP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f</a:t>
            </a:r>
            <a:r>
              <a:rPr lang="es-MX" sz="1500" b="1" dirty="0">
                <a:latin typeface="Garamond" panose="02020404030301010803" pitchFamily="18" charset="0"/>
              </a:rPr>
              <a:t>) El programa federal no se utilice con fines políticos, electorales, de lucro u otros distintos al objeto del programa federal</a:t>
            </a:r>
            <a:r>
              <a:rPr lang="es-MX" sz="1500" b="1" dirty="0" smtClean="0">
                <a:latin typeface="Garamond" panose="02020404030301010803" pitchFamily="18" charset="0"/>
              </a:rPr>
              <a:t>.</a:t>
            </a: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 </a:t>
            </a:r>
            <a:r>
              <a:rPr lang="es-MX" sz="1500" b="1" dirty="0">
                <a:latin typeface="Garamond" panose="02020404030301010803" pitchFamily="18" charset="0"/>
              </a:rPr>
              <a:t>g) El programa federal se ejecute en un marco de igualdad entre mujeres y hombres. </a:t>
            </a:r>
            <a:endParaRPr lang="es-MX" sz="1500" b="1" dirty="0" smtClean="0">
              <a:latin typeface="Garamond" panose="02020404030301010803" pitchFamily="18" charset="0"/>
            </a:endParaRP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h</a:t>
            </a:r>
            <a:r>
              <a:rPr lang="es-MX" sz="1500" b="1" dirty="0">
                <a:latin typeface="Garamond" panose="02020404030301010803" pitchFamily="18" charset="0"/>
              </a:rPr>
              <a:t>) Las autoridades competentes den atención a las quejas y denuncias relacionadas con el programa federal. </a:t>
            </a:r>
            <a:endParaRPr lang="es-MX" sz="1500" b="1" dirty="0" smtClean="0">
              <a:latin typeface="Garamond" panose="02020404030301010803" pitchFamily="18" charset="0"/>
            </a:endParaRPr>
          </a:p>
          <a:p>
            <a:endParaRPr lang="es-MX" sz="1500" b="1" dirty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Registrar </a:t>
            </a:r>
            <a:r>
              <a:rPr lang="es-MX" sz="1500" b="1" dirty="0">
                <a:latin typeface="Garamond" panose="02020404030301010803" pitchFamily="18" charset="0"/>
              </a:rPr>
              <a:t>en los informes los resultados de las actividades de contraloría social realizadas, así como dar seguimiento, en su caso, a los </a:t>
            </a:r>
            <a:r>
              <a:rPr lang="es-MX" sz="1500" b="1" dirty="0" smtClean="0">
                <a:latin typeface="Garamond" panose="02020404030301010803" pitchFamily="18" charset="0"/>
              </a:rPr>
              <a:t>mismos.</a:t>
            </a:r>
            <a:endParaRPr lang="es-MX" sz="1500" b="1" dirty="0">
              <a:latin typeface="Garamond" panose="02020404030301010803" pitchFamily="18" charset="0"/>
            </a:endParaRP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 </a:t>
            </a:r>
            <a:r>
              <a:rPr lang="es-MX" sz="1500" b="1" dirty="0">
                <a:latin typeface="Garamond" panose="02020404030301010803" pitchFamily="18" charset="0"/>
              </a:rPr>
              <a:t>Recibir las quejas y denuncias sobre la aplicación y ejecución de los programas federales, recabar la información de las mismas y, en su caso, presentarlas junto con la información recopilada a la Representación Federal o, en su caso, a la Instancia Ejecutora del programa federal, a efecto de que se tomen las medidas a que haya </a:t>
            </a:r>
            <a:r>
              <a:rPr lang="es-MX" sz="1500" b="1" dirty="0" smtClean="0">
                <a:latin typeface="Garamond" panose="02020404030301010803" pitchFamily="18" charset="0"/>
              </a:rPr>
              <a:t>lugar.</a:t>
            </a: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 </a:t>
            </a:r>
            <a:r>
              <a:rPr lang="es-MX" sz="1500" b="1" dirty="0">
                <a:latin typeface="Garamond" panose="02020404030301010803" pitchFamily="18" charset="0"/>
              </a:rPr>
              <a:t>Recibir las quejas y denuncias que puedan dar lugar al </a:t>
            </a:r>
            <a:r>
              <a:rPr lang="es-MX" sz="1500" b="1" dirty="0" err="1">
                <a:latin typeface="Garamond" panose="02020404030301010803" pitchFamily="18" charset="0"/>
              </a:rPr>
              <a:t>fincamiento</a:t>
            </a:r>
            <a:r>
              <a:rPr lang="es-MX" sz="1500" b="1" dirty="0">
                <a:latin typeface="Garamond" panose="02020404030301010803" pitchFamily="18" charset="0"/>
              </a:rPr>
              <a:t> de responsabilidades administrativas, civiles o penales relacionadas con los programas federales, así como turnarlas a las autoridades competentes para su atención. </a:t>
            </a:r>
          </a:p>
        </p:txBody>
      </p:sp>
    </p:spTree>
    <p:extLst>
      <p:ext uri="{BB962C8B-B14F-4D97-AF65-F5344CB8AC3E}">
        <p14:creationId xmlns:p14="http://schemas.microsoft.com/office/powerpoint/2010/main" val="41591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91146" y="1039091"/>
            <a:ext cx="89881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Garamond" panose="02020404030301010803" pitchFamily="18" charset="0"/>
              </a:rPr>
              <a:t>Los beneficiarios del programa son docentes, quienes </a:t>
            </a:r>
            <a:r>
              <a:rPr lang="es-MX" sz="1600" dirty="0" smtClean="0"/>
              <a:t>verifican  </a:t>
            </a:r>
            <a:r>
              <a:rPr lang="es-MX" sz="1600" dirty="0"/>
              <a:t>de manera organizada el cumplimiento de las metas en el ejercicio fiscal 2021 y la correcta aplicación de los recursos públicos asignados en el presente ejercicio fiscal, los cuales se podrán gastarse de acuerdo a las cartas de liberación autorizadas</a:t>
            </a:r>
            <a:endParaRPr lang="es-MX" sz="1600" b="1" dirty="0" smtClean="0">
              <a:latin typeface="Garamond" panose="02020404030301010803" pitchFamily="18" charset="0"/>
            </a:endParaRPr>
          </a:p>
          <a:p>
            <a:pPr algn="just"/>
            <a:endParaRPr lang="es-MX" sz="1600" b="1" dirty="0" smtClean="0">
              <a:latin typeface="Garamond" panose="02020404030301010803" pitchFamily="18" charset="0"/>
            </a:endParaRPr>
          </a:p>
          <a:p>
            <a:pPr algn="just"/>
            <a:endParaRPr lang="es-MX" sz="1600" b="1" dirty="0">
              <a:latin typeface="Garamond" panose="02020404030301010803" pitchFamily="18" charset="0"/>
            </a:endParaRPr>
          </a:p>
          <a:p>
            <a:endParaRPr lang="es-MX" sz="1600" b="1" dirty="0">
              <a:latin typeface="Garamond" panose="02020404030301010803" pitchFamily="18" charset="0"/>
            </a:endParaRPr>
          </a:p>
          <a:p>
            <a:endParaRPr lang="es-MX" sz="1600" b="1" dirty="0" smtClean="0">
              <a:latin typeface="Garamond" panose="02020404030301010803" pitchFamily="18" charset="0"/>
            </a:endParaRPr>
          </a:p>
          <a:p>
            <a:endParaRPr lang="es-MX" sz="1600" b="1" dirty="0">
              <a:latin typeface="Garamond" panose="020204040303010108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28635" y="403441"/>
            <a:ext cx="353173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¿QUIENES SON BENEFICIARIOS?</a:t>
            </a: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  <p:pic>
        <p:nvPicPr>
          <p:cNvPr id="7" name="Picture 9" descr="52725456_2016369141809435_672911008367588147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33" b="26703"/>
          <a:stretch>
            <a:fillRect/>
          </a:stretch>
        </p:blipFill>
        <p:spPr bwMode="auto">
          <a:xfrm>
            <a:off x="4200125" y="3051072"/>
            <a:ext cx="4954624" cy="269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B0F0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4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58429" y="403441"/>
            <a:ext cx="247215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OBJETIVOS A SEGUIR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71599" y="1215737"/>
            <a:ext cx="104116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6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Garamond" panose="02020404030301010803" pitchFamily="18" charset="0"/>
              </a:rPr>
              <a:t>Vigilar La Correcta Aplicación De Los Recursos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Garamond" panose="02020404030301010803" pitchFamily="18" charset="0"/>
              </a:rPr>
              <a:t>Fomentar La Cultura De Transparencia Y Rendición De Cuentas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Garamond" panose="02020404030301010803" pitchFamily="18" charset="0"/>
              </a:rPr>
              <a:t>Reportar Irregularidades A La Instancia Correspondiente Para El Debido Seguimiento</a:t>
            </a:r>
          </a:p>
          <a:p>
            <a:r>
              <a:rPr lang="es-MX" sz="2000" b="1" dirty="0" smtClean="0">
                <a:latin typeface="Garamond" panose="02020404030301010803" pitchFamily="18" charset="0"/>
              </a:rPr>
              <a:t> </a:t>
            </a:r>
            <a:endParaRPr lang="es-MX" sz="2000" b="1" dirty="0">
              <a:latin typeface="Garamond" panose="02020404030301010803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7" t="1364" r="5147" b="52272"/>
          <a:stretch/>
        </p:blipFill>
        <p:spPr>
          <a:xfrm>
            <a:off x="4694505" y="3026878"/>
            <a:ext cx="3054928" cy="33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328</TotalTime>
  <Words>1190</Words>
  <Application>Microsoft Office PowerPoint</Application>
  <PresentationFormat>Panorámica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Arial</vt:lpstr>
      <vt:lpstr>Bahnschrift Light Condensed</vt:lpstr>
      <vt:lpstr>Calibri</vt:lpstr>
      <vt:lpstr>Consolas</vt:lpstr>
      <vt:lpstr>Corbel</vt:lpstr>
      <vt:lpstr>Garamond</vt:lpstr>
      <vt:lpstr>Times New Roman</vt:lpstr>
      <vt:lpstr>Wingdings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Socorro</dc:creator>
  <cp:lastModifiedBy>Socorro</cp:lastModifiedBy>
  <cp:revision>35</cp:revision>
  <dcterms:created xsi:type="dcterms:W3CDTF">2020-11-30T19:31:30Z</dcterms:created>
  <dcterms:modified xsi:type="dcterms:W3CDTF">2021-12-15T17:51:40Z</dcterms:modified>
</cp:coreProperties>
</file>